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2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17" name="Footer Placeholder 16"/>
          <p:cNvSpPr>
            <a:spLocks noGrp="1"/>
          </p:cNvSpPr>
          <p:nvPr>
            <p:ph type="ftr" sz="quarter" idx="11"/>
          </p:nvPr>
        </p:nvSpPr>
        <p:spPr/>
        <p:txBody>
          <a:bodyPr/>
          <a:lstStyle>
            <a:extLst/>
          </a:lstStyle>
          <a:p>
            <a:endParaRPr lang="en-CA" dirty="0"/>
          </a:p>
        </p:txBody>
      </p:sp>
      <p:sp>
        <p:nvSpPr>
          <p:cNvPr id="29" name="Slide Number Placeholder 28"/>
          <p:cNvSpPr>
            <a:spLocks noGrp="1"/>
          </p:cNvSpPr>
          <p:nvPr>
            <p:ph type="sldNum" sz="quarter" idx="12"/>
          </p:nvPr>
        </p:nvSpPr>
        <p:spPr/>
        <p:txBody>
          <a:bodyPr/>
          <a:lstStyle>
            <a:extLst/>
          </a:lstStyle>
          <a:p>
            <a:fld id="{7EE7D1D4-E181-420B-9430-A2AE14918F06}" type="slidenum">
              <a:rPr lang="en-CA" smtClean="0"/>
              <a:pPr/>
              <a:t>‹#›</a:t>
            </a:fld>
            <a:endParaRPr lang="en-CA"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7EE7D1D4-E181-420B-9430-A2AE14918F06}" type="slidenum">
              <a:rPr lang="en-CA" smtClean="0"/>
              <a:pPr/>
              <a:t>‹#›</a:t>
            </a:fld>
            <a:endParaRPr lang="en-CA"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9" name="Slide Number Placeholder 8"/>
          <p:cNvSpPr>
            <a:spLocks noGrp="1"/>
          </p:cNvSpPr>
          <p:nvPr>
            <p:ph type="sldNum" sz="quarter" idx="12"/>
          </p:nvPr>
        </p:nvSpPr>
        <p:spPr/>
        <p:txBody>
          <a:bodyPr/>
          <a:lstStyle>
            <a:extLst/>
          </a:lstStyle>
          <a:p>
            <a:fld id="{7EE7D1D4-E181-420B-9430-A2AE14918F06}" type="slidenum">
              <a:rPr lang="en-CA" smtClean="0"/>
              <a:pPr/>
              <a:t>‹#›</a:t>
            </a:fld>
            <a:endParaRPr lang="en-CA"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4" name="Footer Placeholder 3"/>
          <p:cNvSpPr>
            <a:spLocks noGrp="1"/>
          </p:cNvSpPr>
          <p:nvPr>
            <p:ph type="ftr" sz="quarter" idx="11"/>
          </p:nvPr>
        </p:nvSpPr>
        <p:spPr/>
        <p:txBody>
          <a:bodyPr/>
          <a:lstStyle>
            <a:extLst/>
          </a:lstStyle>
          <a:p>
            <a:endParaRPr lang="en-CA" dirty="0"/>
          </a:p>
        </p:txBody>
      </p:sp>
      <p:sp>
        <p:nvSpPr>
          <p:cNvPr id="5" name="Slide Number Placeholder 4"/>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3" name="Footer Placeholder 2"/>
          <p:cNvSpPr>
            <a:spLocks noGrp="1"/>
          </p:cNvSpPr>
          <p:nvPr>
            <p:ph type="ftr" sz="quarter" idx="11"/>
          </p:nvPr>
        </p:nvSpPr>
        <p:spPr/>
        <p:txBody>
          <a:bodyPr/>
          <a:lstStyle>
            <a:extLst/>
          </a:lstStyle>
          <a:p>
            <a:endParaRPr lang="en-CA" dirty="0"/>
          </a:p>
        </p:txBody>
      </p:sp>
      <p:sp>
        <p:nvSpPr>
          <p:cNvPr id="4" name="Slide Number Placeholder 3"/>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49CD9B7-0CE4-4D85-A5F0-E3039C653C34}" type="datetimeFigureOut">
              <a:rPr lang="en-CA" smtClean="0"/>
              <a:pPr/>
              <a:t>09/07/2012</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7EE7D1D4-E181-420B-9430-A2AE14918F06}"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49CD9B7-0CE4-4D85-A5F0-E3039C653C34}" type="datetimeFigureOut">
              <a:rPr lang="en-CA" smtClean="0"/>
              <a:pPr/>
              <a:t>09/07/2012</a:t>
            </a:fld>
            <a:endParaRPr lang="en-CA"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CA"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7EE7D1D4-E181-420B-9430-A2AE14918F06}"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49CD9B7-0CE4-4D85-A5F0-E3039C653C34}" type="datetimeFigureOut">
              <a:rPr lang="en-CA" smtClean="0"/>
              <a:pPr/>
              <a:t>09/07/2012</a:t>
            </a:fld>
            <a:endParaRPr lang="en-CA"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CA"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EE7D1D4-E181-420B-9430-A2AE14918F06}" type="slidenum">
              <a:rPr lang="en-CA" smtClean="0"/>
              <a:pPr/>
              <a:t>‹#›</a:t>
            </a:fld>
            <a:endParaRPr lang="en-CA"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5.xml"/><Relationship Id="rId1" Type="http://schemas.openxmlformats.org/officeDocument/2006/relationships/audio" Target="file:///C:\Users\sugarbutt\AppData\Local\Microsoft\Windows\Temporary%20Internet%20Files\Content.IE5\ME78XIQM\MS900065434%5b1%5d.mid" TargetMode="External"/><Relationship Id="rId5" Type="http://schemas.openxmlformats.org/officeDocument/2006/relationships/image" Target="../media/image4.gif"/><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educationnews.org/commentaries/insights_on_education/106583.html" TargetMode="External"/><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latin typeface="Lucida Handwriting" pitchFamily="66" charset="0"/>
              </a:rPr>
              <a:t>Cursive Writing </a:t>
            </a:r>
            <a:r>
              <a:rPr lang="en-CA" dirty="0" smtClean="0">
                <a:solidFill>
                  <a:schemeClr val="accent2"/>
                </a:solidFill>
                <a:latin typeface="Calibri" pitchFamily="34" charset="0"/>
                <a:cs typeface="Calibri" pitchFamily="34" charset="0"/>
              </a:rPr>
              <a:t>vs.</a:t>
            </a:r>
            <a:r>
              <a:rPr lang="en-CA" dirty="0" smtClean="0">
                <a:latin typeface="Calibri" pitchFamily="34" charset="0"/>
                <a:cs typeface="Calibri" pitchFamily="34" charset="0"/>
              </a:rPr>
              <a:t> Word Processing: Should We Eliminate Cursive to Prepare Our Students for the 21</a:t>
            </a:r>
            <a:r>
              <a:rPr lang="en-CA" baseline="30000" dirty="0" smtClean="0">
                <a:latin typeface="Calibri" pitchFamily="34" charset="0"/>
                <a:cs typeface="Calibri" pitchFamily="34" charset="0"/>
              </a:rPr>
              <a:t>st</a:t>
            </a:r>
            <a:r>
              <a:rPr lang="en-CA" dirty="0" smtClean="0">
                <a:latin typeface="Calibri" pitchFamily="34" charset="0"/>
                <a:cs typeface="Calibri" pitchFamily="34" charset="0"/>
              </a:rPr>
              <a:t> Century ?</a:t>
            </a:r>
            <a:r>
              <a:rPr lang="en-CA" dirty="0" smtClean="0">
                <a:latin typeface="+mn-lt"/>
              </a:rPr>
              <a:t/>
            </a:r>
            <a:br>
              <a:rPr lang="en-CA" dirty="0" smtClean="0">
                <a:latin typeface="+mn-lt"/>
              </a:rPr>
            </a:br>
            <a:r>
              <a:rPr lang="en-CA" dirty="0" smtClean="0">
                <a:latin typeface="+mn-lt"/>
              </a:rPr>
              <a:t/>
            </a:r>
            <a:br>
              <a:rPr lang="en-CA" dirty="0" smtClean="0">
                <a:latin typeface="+mn-lt"/>
              </a:rPr>
            </a:br>
            <a:endParaRPr lang="en-CA" dirty="0">
              <a:latin typeface="Lucida Handwriting" pitchFamily="66" charset="0"/>
            </a:endParaRPr>
          </a:p>
        </p:txBody>
      </p:sp>
      <p:sp>
        <p:nvSpPr>
          <p:cNvPr id="3" name="Subtitle 2"/>
          <p:cNvSpPr>
            <a:spLocks noGrp="1"/>
          </p:cNvSpPr>
          <p:nvPr>
            <p:ph type="body" idx="1"/>
          </p:nvPr>
        </p:nvSpPr>
        <p:spPr/>
        <p:txBody>
          <a:bodyPr>
            <a:normAutofit/>
          </a:bodyPr>
          <a:lstStyle/>
          <a:p>
            <a:endParaRPr lang="en-CA" dirty="0" smtClean="0"/>
          </a:p>
          <a:p>
            <a:endParaRPr lang="en-CA" dirty="0"/>
          </a:p>
        </p:txBody>
      </p:sp>
      <p:sp>
        <p:nvSpPr>
          <p:cNvPr id="14" name="Text Placeholder 13"/>
          <p:cNvSpPr>
            <a:spLocks noGrp="1"/>
          </p:cNvSpPr>
          <p:nvPr>
            <p:ph type="body" sz="half" idx="3"/>
          </p:nvPr>
        </p:nvSpPr>
        <p:spPr>
          <a:xfrm>
            <a:off x="4645025" y="2348880"/>
            <a:ext cx="4041775" cy="1008112"/>
          </a:xfrm>
        </p:spPr>
        <p:txBody>
          <a:bodyPr>
            <a:normAutofit/>
          </a:bodyPr>
          <a:lstStyle/>
          <a:p>
            <a:r>
              <a:rPr lang="en-CA" sz="2000" dirty="0" smtClean="0">
                <a:latin typeface="Lucida Handwriting" pitchFamily="66" charset="0"/>
              </a:rPr>
              <a:t>Presented by Group 7 (Julie, Jen &amp; Sue)  and Group  1 (Holly  &amp; Terra)</a:t>
            </a:r>
            <a:endParaRPr lang="en-CA" sz="2000" dirty="0">
              <a:latin typeface="Lucida Handwriting" pitchFamily="66" charset="0"/>
            </a:endParaRPr>
          </a:p>
        </p:txBody>
      </p:sp>
      <p:sp>
        <p:nvSpPr>
          <p:cNvPr id="21" name="Content Placeholder 20"/>
          <p:cNvSpPr>
            <a:spLocks noGrp="1"/>
          </p:cNvSpPr>
          <p:nvPr>
            <p:ph sz="quarter" idx="2"/>
          </p:nvPr>
        </p:nvSpPr>
        <p:spPr/>
        <p:txBody>
          <a:bodyPr/>
          <a:lstStyle/>
          <a:p>
            <a:endParaRPr lang="en-CA" dirty="0"/>
          </a:p>
        </p:txBody>
      </p:sp>
      <p:sp>
        <p:nvSpPr>
          <p:cNvPr id="22" name="Content Placeholder 21"/>
          <p:cNvSpPr>
            <a:spLocks noGrp="1"/>
          </p:cNvSpPr>
          <p:nvPr>
            <p:ph sz="quarter" idx="4"/>
          </p:nvPr>
        </p:nvSpPr>
        <p:spPr>
          <a:xfrm>
            <a:off x="4645025" y="3428999"/>
            <a:ext cx="4041775" cy="2989389"/>
          </a:xfrm>
        </p:spPr>
        <p:txBody>
          <a:bodyPr/>
          <a:lstStyle/>
          <a:p>
            <a:pPr>
              <a:buNone/>
            </a:pPr>
            <a:endParaRPr lang="en-CA" dirty="0">
              <a:solidFill>
                <a:schemeClr val="accent2">
                  <a:lumMod val="60000"/>
                  <a:lumOff val="40000"/>
                </a:schemeClr>
              </a:solidFill>
              <a:latin typeface="Calibri" pitchFamily="34" charset="0"/>
              <a:cs typeface="Calibri" pitchFamily="34" charset="0"/>
            </a:endParaRPr>
          </a:p>
        </p:txBody>
      </p:sp>
      <p:pic>
        <p:nvPicPr>
          <p:cNvPr id="10" name="MS900065434[1].mid">
            <a:hlinkClick r:id="" action="ppaction://media"/>
          </p:cNvPr>
          <p:cNvPicPr>
            <a:picLocks noRot="1" noChangeAspect="1"/>
          </p:cNvPicPr>
          <p:nvPr>
            <a:audioFile r:link="rId1"/>
          </p:nvPr>
        </p:nvPicPr>
        <p:blipFill>
          <a:blip r:embed="rId3" cstate="print"/>
          <a:stretch>
            <a:fillRect/>
          </a:stretch>
        </p:blipFill>
        <p:spPr>
          <a:xfrm>
            <a:off x="8316416" y="764704"/>
            <a:ext cx="304800" cy="304800"/>
          </a:xfrm>
          <a:prstGeom prst="rect">
            <a:avLst/>
          </a:prstGeom>
        </p:spPr>
      </p:pic>
      <p:pic>
        <p:nvPicPr>
          <p:cNvPr id="11" name="Picture 10" descr="computer.gif"/>
          <p:cNvPicPr>
            <a:picLocks noChangeAspect="1"/>
          </p:cNvPicPr>
          <p:nvPr/>
        </p:nvPicPr>
        <p:blipFill>
          <a:blip r:embed="rId4" cstate="print"/>
          <a:stretch>
            <a:fillRect/>
          </a:stretch>
        </p:blipFill>
        <p:spPr>
          <a:xfrm>
            <a:off x="5125908" y="3657731"/>
            <a:ext cx="2902476" cy="2219541"/>
          </a:xfrm>
          <a:prstGeom prst="rect">
            <a:avLst/>
          </a:prstGeom>
        </p:spPr>
      </p:pic>
      <p:pic>
        <p:nvPicPr>
          <p:cNvPr id="12" name="Picture 11" descr="cursive.gif"/>
          <p:cNvPicPr>
            <a:picLocks noChangeAspect="1"/>
          </p:cNvPicPr>
          <p:nvPr/>
        </p:nvPicPr>
        <p:blipFill>
          <a:blip r:embed="rId5" cstate="print"/>
          <a:stretch>
            <a:fillRect/>
          </a:stretch>
        </p:blipFill>
        <p:spPr>
          <a:xfrm>
            <a:off x="1187624" y="3284984"/>
            <a:ext cx="2376264" cy="18943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6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Lucida Handwriting" pitchFamily="66" charset="0"/>
              </a:rPr>
              <a:t>Benefits to Elementary</a:t>
            </a:r>
            <a:endParaRPr lang="en-US" dirty="0">
              <a:latin typeface="Lucida Handwriting" pitchFamily="66" charset="0"/>
            </a:endParaRPr>
          </a:p>
        </p:txBody>
      </p:sp>
      <p:sp>
        <p:nvSpPr>
          <p:cNvPr id="3" name="Content Placeholder 2"/>
          <p:cNvSpPr>
            <a:spLocks noGrp="1"/>
          </p:cNvSpPr>
          <p:nvPr>
            <p:ph idx="1"/>
          </p:nvPr>
        </p:nvSpPr>
        <p:spPr>
          <a:xfrm>
            <a:off x="914400" y="1484784"/>
            <a:ext cx="7772400" cy="4870776"/>
          </a:xfrm>
        </p:spPr>
        <p:txBody>
          <a:bodyPr>
            <a:normAutofit/>
          </a:bodyPr>
          <a:lstStyle/>
          <a:p>
            <a:r>
              <a:rPr lang="en-US" dirty="0" smtClean="0"/>
              <a:t>Supporting the learning of writing processes</a:t>
            </a:r>
          </a:p>
          <a:p>
            <a:pPr lvl="1"/>
            <a:r>
              <a:rPr lang="en-US" dirty="0" smtClean="0"/>
              <a:t>Can make it easier for students to get started, revise and improve their writing</a:t>
            </a:r>
          </a:p>
          <a:p>
            <a:pPr lvl="1">
              <a:buNone/>
            </a:pPr>
            <a:endParaRPr lang="en-US" dirty="0" smtClean="0"/>
          </a:p>
          <a:p>
            <a:r>
              <a:rPr lang="en-US" dirty="0" smtClean="0"/>
              <a:t>Using a dynamic group product approach</a:t>
            </a:r>
          </a:p>
          <a:p>
            <a:pPr lvl="1"/>
            <a:r>
              <a:rPr lang="en-US" dirty="0" smtClean="0"/>
              <a:t>Easier to work together on projects from a distance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Assigning individual language, writing, and reading exercises</a:t>
            </a:r>
          </a:p>
          <a:p>
            <a:pPr lvl="1"/>
            <a:r>
              <a:rPr lang="en-US" dirty="0" smtClean="0"/>
              <a:t>Exercises allow for meaningful hands-on practice</a:t>
            </a:r>
          </a:p>
          <a:p>
            <a:pPr lvl="2"/>
            <a:r>
              <a:rPr lang="en-US" dirty="0" smtClean="0"/>
              <a:t>Examples – combining sentences, correcting punctuation </a:t>
            </a:r>
          </a:p>
          <a:p>
            <a:pPr>
              <a:buNone/>
            </a:pPr>
            <a:endParaRPr lang="en-US" dirty="0" smtClean="0"/>
          </a:p>
          <a:p>
            <a:r>
              <a:rPr lang="en-US" dirty="0" smtClean="0"/>
              <a:t>Encouraging writing-though-the-curriculum</a:t>
            </a:r>
          </a:p>
          <a:p>
            <a:pPr lv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Lucida Handwriting" pitchFamily="66" charset="0"/>
              </a:rPr>
              <a:t>Bibliography</a:t>
            </a:r>
            <a:endParaRPr lang="en-CA" dirty="0">
              <a:latin typeface="Lucida Handwriting" pitchFamily="66" charset="0"/>
            </a:endParaRPr>
          </a:p>
        </p:txBody>
      </p:sp>
      <p:sp>
        <p:nvSpPr>
          <p:cNvPr id="3" name="Content Placeholder 2"/>
          <p:cNvSpPr>
            <a:spLocks noGrp="1"/>
          </p:cNvSpPr>
          <p:nvPr>
            <p:ph idx="1"/>
          </p:nvPr>
        </p:nvSpPr>
        <p:spPr/>
        <p:txBody>
          <a:bodyPr>
            <a:normAutofit lnSpcReduction="10000"/>
          </a:bodyPr>
          <a:lstStyle/>
          <a:p>
            <a:r>
              <a:rPr lang="en-CA" dirty="0" smtClean="0">
                <a:latin typeface="Calibri" pitchFamily="34" charset="0"/>
                <a:cs typeface="Calibri" pitchFamily="34" charset="0"/>
              </a:rPr>
              <a:t>Graham, Steve, ( 2008) </a:t>
            </a:r>
            <a:r>
              <a:rPr lang="en-CA" i="1" dirty="0" smtClean="0">
                <a:latin typeface="Calibri" pitchFamily="34" charset="0"/>
                <a:cs typeface="Calibri" pitchFamily="34" charset="0"/>
              </a:rPr>
              <a:t>The Power of Word Processing for the Student Writer</a:t>
            </a:r>
            <a:r>
              <a:rPr lang="en-CA" dirty="0" smtClean="0">
                <a:latin typeface="Calibri" pitchFamily="34" charset="0"/>
                <a:cs typeface="Calibri" pitchFamily="34" charset="0"/>
              </a:rPr>
              <a:t>. Wisconsin Rapids, WI. Renaissance Learning, Inc.</a:t>
            </a:r>
          </a:p>
          <a:p>
            <a:endParaRPr lang="en-CA" dirty="0" smtClean="0">
              <a:latin typeface="Calibri" pitchFamily="34" charset="0"/>
              <a:cs typeface="Calibri" pitchFamily="34" charset="0"/>
            </a:endParaRPr>
          </a:p>
          <a:p>
            <a:r>
              <a:rPr lang="en-CA" dirty="0" smtClean="0"/>
              <a:t>Bruner, Mary Lou. (2011, January 27th). Texas Students Will Be Taught Cursive Writing. </a:t>
            </a:r>
            <a:r>
              <a:rPr lang="en-CA" i="1" dirty="0" smtClean="0"/>
              <a:t>Education News.</a:t>
            </a:r>
            <a:r>
              <a:rPr lang="en-CA" i="1" dirty="0" smtClean="0">
                <a:hlinkClick r:id="rId3"/>
              </a:rPr>
              <a:t> </a:t>
            </a:r>
            <a:r>
              <a:rPr lang="en-CA" dirty="0" smtClean="0">
                <a:hlinkClick r:id="rId3"/>
              </a:rPr>
              <a:t>http://www.educationnews.org/commentaries/insights_on_education/106583.html</a:t>
            </a:r>
            <a:r>
              <a:rPr lang="en-CA" dirty="0" smtClean="0"/>
              <a:t>  5 July, 2012</a:t>
            </a:r>
            <a:endParaRPr lang="en-CA" i="1" dirty="0" smtClean="0"/>
          </a:p>
          <a:p>
            <a:endParaRPr lang="en-CA" dirty="0" smtClean="0"/>
          </a:p>
          <a:p>
            <a:endParaRPr lang="en-CA" dirty="0"/>
          </a:p>
        </p:txBody>
      </p:sp>
      <p:pic>
        <p:nvPicPr>
          <p:cNvPr id="4" name="j0214098.wav">
            <a:hlinkClick r:id="" action="ppaction://media"/>
          </p:cNvPr>
          <p:cNvPicPr>
            <a:picLocks noRot="1" noChangeAspect="1"/>
          </p:cNvPicPr>
          <p:nvPr>
            <a:wavAudioFile r:embed="rId1" name="j0214098.wav"/>
          </p:nvPr>
        </p:nvPicPr>
        <p:blipFill>
          <a:blip r:embed="rId4" cstate="print"/>
          <a:stretch>
            <a:fillRect/>
          </a:stretch>
        </p:blipFill>
        <p:spPr>
          <a:xfrm>
            <a:off x="7884368" y="62068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Lucida Handwriting" pitchFamily="66" charset="0"/>
              </a:rPr>
              <a:t>Chapter 4, Question 1</a:t>
            </a:r>
            <a:endParaRPr lang="en-CA" dirty="0">
              <a:latin typeface="Lucida Handwriting" pitchFamily="66" charset="0"/>
            </a:endParaRPr>
          </a:p>
        </p:txBody>
      </p:sp>
      <p:sp>
        <p:nvSpPr>
          <p:cNvPr id="3" name="Content Placeholder 2"/>
          <p:cNvSpPr>
            <a:spLocks noGrp="1"/>
          </p:cNvSpPr>
          <p:nvPr>
            <p:ph idx="1"/>
          </p:nvPr>
        </p:nvSpPr>
        <p:spPr>
          <a:xfrm>
            <a:off x="914400" y="1412776"/>
            <a:ext cx="7772400" cy="5256584"/>
          </a:xfrm>
        </p:spPr>
        <p:txBody>
          <a:bodyPr>
            <a:noAutofit/>
          </a:bodyPr>
          <a:lstStyle/>
          <a:p>
            <a:r>
              <a:rPr lang="en-CA" sz="2800" dirty="0" smtClean="0">
                <a:latin typeface="Calibri" pitchFamily="34" charset="0"/>
                <a:cs typeface="Calibri" pitchFamily="34" charset="0"/>
              </a:rPr>
              <a:t>In his </a:t>
            </a:r>
            <a:r>
              <a:rPr lang="en-CA" sz="2800" i="1" dirty="0" smtClean="0">
                <a:latin typeface="Calibri" pitchFamily="34" charset="0"/>
                <a:cs typeface="Calibri" pitchFamily="34" charset="0"/>
              </a:rPr>
              <a:t>New York Times </a:t>
            </a:r>
            <a:r>
              <a:rPr lang="en-CA" sz="2800" dirty="0" smtClean="0">
                <a:latin typeface="Calibri" pitchFamily="34" charset="0"/>
                <a:cs typeface="Calibri" pitchFamily="34" charset="0"/>
              </a:rPr>
              <a:t>blog post, “Ending the Curse of Cursive,” John Tierney quoted Vanderbuilt professor Steve Graham: “If every young child had a computer to write on, and the keyboards were built for you children, and we provided instruction to help them type fluently, then the need for handwriting would be questionable.” Do you agree with Dr. Graham that we should eschew teaching cursive writing in favor of focusing on word processing instruction? What would be the impact of this decision on elementary children and curriculum?</a:t>
            </a:r>
            <a:endParaRPr lang="en-CA" sz="2800" i="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260752"/>
          </a:xfrm>
        </p:spPr>
        <p:txBody>
          <a:bodyPr/>
          <a:lstStyle/>
          <a:p>
            <a:r>
              <a:rPr lang="en-CA" sz="3600" dirty="0" smtClean="0">
                <a:latin typeface="Lucida Handwriting" pitchFamily="66" charset="0"/>
                <a:cs typeface="Calibri" pitchFamily="34" charset="0"/>
              </a:rPr>
              <a:t>Why We Agree with Dr. Graham</a:t>
            </a:r>
            <a:r>
              <a:rPr lang="en-CA" sz="3600" dirty="0" smtClean="0">
                <a:latin typeface="Calibri" pitchFamily="34" charset="0"/>
                <a:cs typeface="Calibri" pitchFamily="34" charset="0"/>
              </a:rPr>
              <a:t>:</a:t>
            </a:r>
            <a:endParaRPr lang="en-CA" sz="3600" dirty="0">
              <a:latin typeface="Calibri" pitchFamily="34" charset="0"/>
              <a:cs typeface="Calibri" pitchFamily="34" charset="0"/>
            </a:endParaRPr>
          </a:p>
        </p:txBody>
      </p:sp>
      <p:sp>
        <p:nvSpPr>
          <p:cNvPr id="3" name="Content Placeholder 2"/>
          <p:cNvSpPr>
            <a:spLocks noGrp="1"/>
          </p:cNvSpPr>
          <p:nvPr>
            <p:ph idx="1"/>
          </p:nvPr>
        </p:nvSpPr>
        <p:spPr/>
        <p:txBody>
          <a:bodyPr/>
          <a:lstStyle/>
          <a:p>
            <a:r>
              <a:rPr lang="en-CA" sz="3200" dirty="0" smtClean="0">
                <a:latin typeface="Calibri" pitchFamily="34" charset="0"/>
                <a:cs typeface="Calibri" pitchFamily="34" charset="0"/>
              </a:rPr>
              <a:t>Beneficial to struggling writers (learning disabled, </a:t>
            </a:r>
            <a:r>
              <a:rPr lang="en-CA" sz="3200" dirty="0" err="1" smtClean="0">
                <a:latin typeface="Calibri" pitchFamily="34" charset="0"/>
                <a:cs typeface="Calibri" pitchFamily="34" charset="0"/>
              </a:rPr>
              <a:t>dysgraphic</a:t>
            </a:r>
            <a:r>
              <a:rPr lang="en-CA" sz="3200" dirty="0" smtClean="0">
                <a:latin typeface="Calibri" pitchFamily="34" charset="0"/>
                <a:cs typeface="Calibri" pitchFamily="34" charset="0"/>
              </a:rPr>
              <a:t>) and students with exceptionalities. </a:t>
            </a:r>
          </a:p>
          <a:p>
            <a:endParaRPr lang="en-CA" sz="3200" dirty="0" smtClean="0">
              <a:latin typeface="Calibri" pitchFamily="34" charset="0"/>
              <a:cs typeface="Calibri" pitchFamily="34" charset="0"/>
            </a:endParaRPr>
          </a:p>
          <a:p>
            <a:r>
              <a:rPr lang="en-CA" sz="3200" dirty="0" smtClean="0">
                <a:latin typeface="Calibri" pitchFamily="34" charset="0"/>
                <a:cs typeface="Calibri" pitchFamily="34" charset="0"/>
              </a:rPr>
              <a:t>Prepare students for academic/professional career (public school through to university/college and the work force).</a:t>
            </a:r>
          </a:p>
          <a:p>
            <a:endParaRPr lang="en-CA" dirty="0"/>
          </a:p>
        </p:txBody>
      </p:sp>
      <p:pic>
        <p:nvPicPr>
          <p:cNvPr id="4" name="Picture 3" descr="comp6_e0.gif"/>
          <p:cNvPicPr>
            <a:picLocks noChangeAspect="1"/>
          </p:cNvPicPr>
          <p:nvPr/>
        </p:nvPicPr>
        <p:blipFill>
          <a:blip r:embed="rId2" cstate="print"/>
          <a:stretch>
            <a:fillRect/>
          </a:stretch>
        </p:blipFill>
        <p:spPr>
          <a:xfrm>
            <a:off x="5652120" y="2996952"/>
            <a:ext cx="1440160" cy="13190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88640"/>
            <a:ext cx="7772400" cy="1237824"/>
          </a:xfrm>
        </p:spPr>
        <p:txBody>
          <a:bodyPr/>
          <a:lstStyle/>
          <a:p>
            <a:r>
              <a:rPr lang="en-CA" sz="3200" dirty="0" smtClean="0">
                <a:latin typeface="Lucida Handwriting" pitchFamily="66" charset="0"/>
              </a:rPr>
              <a:t>Graham’s (2008) Reasons (Agree Continued):</a:t>
            </a:r>
            <a:endParaRPr lang="en-CA" sz="3200" dirty="0">
              <a:latin typeface="Lucida Handwriting" pitchFamily="66" charset="0"/>
            </a:endParaRPr>
          </a:p>
        </p:txBody>
      </p:sp>
      <p:sp>
        <p:nvSpPr>
          <p:cNvPr id="3" name="Content Placeholder 2"/>
          <p:cNvSpPr>
            <a:spLocks noGrp="1"/>
          </p:cNvSpPr>
          <p:nvPr>
            <p:ph idx="1"/>
          </p:nvPr>
        </p:nvSpPr>
        <p:spPr>
          <a:xfrm>
            <a:off x="914400" y="1412776"/>
            <a:ext cx="7772400" cy="5184576"/>
          </a:xfrm>
        </p:spPr>
        <p:txBody>
          <a:bodyPr>
            <a:noAutofit/>
          </a:bodyPr>
          <a:lstStyle/>
          <a:p>
            <a:pPr>
              <a:buNone/>
            </a:pPr>
            <a:r>
              <a:rPr lang="en-CA" sz="2800" dirty="0" smtClean="0">
                <a:latin typeface="Calibri" pitchFamily="34" charset="0"/>
                <a:cs typeface="Calibri" pitchFamily="34" charset="0"/>
              </a:rPr>
              <a:t>Seven Ways Word Processing Helps Develop Writers</a:t>
            </a:r>
          </a:p>
          <a:p>
            <a:pPr>
              <a:buNone/>
            </a:pPr>
            <a:r>
              <a:rPr lang="en-CA" sz="2800" dirty="0" smtClean="0">
                <a:latin typeface="Calibri" pitchFamily="34" charset="0"/>
                <a:cs typeface="Calibri" pitchFamily="34" charset="0"/>
              </a:rPr>
              <a:t>1. Legibility of text</a:t>
            </a:r>
          </a:p>
          <a:p>
            <a:pPr>
              <a:buNone/>
            </a:pPr>
            <a:r>
              <a:rPr lang="en-CA" sz="2800" dirty="0" smtClean="0">
                <a:latin typeface="Calibri" pitchFamily="34" charset="0"/>
                <a:cs typeface="Calibri" pitchFamily="34" charset="0"/>
              </a:rPr>
              <a:t>2. Potential for publishing in variety of formats</a:t>
            </a:r>
          </a:p>
          <a:p>
            <a:pPr>
              <a:buNone/>
            </a:pPr>
            <a:r>
              <a:rPr lang="en-CA" sz="2800" dirty="0" smtClean="0">
                <a:latin typeface="Calibri" pitchFamily="34" charset="0"/>
                <a:cs typeface="Calibri" pitchFamily="34" charset="0"/>
              </a:rPr>
              <a:t>3. Ease of revision</a:t>
            </a:r>
          </a:p>
          <a:p>
            <a:pPr>
              <a:buNone/>
            </a:pPr>
            <a:r>
              <a:rPr lang="en-CA" sz="2800" dirty="0" smtClean="0">
                <a:latin typeface="Calibri" pitchFamily="34" charset="0"/>
                <a:cs typeface="Calibri" pitchFamily="34" charset="0"/>
              </a:rPr>
              <a:t>4. Fluent production of text (while composing, note taking, etc.)</a:t>
            </a:r>
          </a:p>
          <a:p>
            <a:pPr>
              <a:buNone/>
            </a:pPr>
            <a:r>
              <a:rPr lang="en-CA" sz="2800" dirty="0" smtClean="0">
                <a:latin typeface="Calibri" pitchFamily="34" charset="0"/>
                <a:cs typeface="Calibri" pitchFamily="34" charset="0"/>
              </a:rPr>
              <a:t>5. Likelihood of supporting applications (for spelling, grammar,  semantic mapping)</a:t>
            </a:r>
          </a:p>
          <a:p>
            <a:pPr>
              <a:buNone/>
            </a:pPr>
            <a:r>
              <a:rPr lang="en-CA" sz="2800" dirty="0" smtClean="0">
                <a:latin typeface="Calibri" pitchFamily="34" charset="0"/>
                <a:cs typeface="Calibri" pitchFamily="34" charset="0"/>
              </a:rPr>
              <a:t>6. Portable, easy-to-replicate electronic text (easy to share and provide feedback; hard to lose)</a:t>
            </a:r>
          </a:p>
          <a:p>
            <a:pPr>
              <a:buNone/>
            </a:pPr>
            <a:r>
              <a:rPr lang="en-CA" sz="2800" dirty="0" smtClean="0">
                <a:latin typeface="Calibri" pitchFamily="34" charset="0"/>
                <a:cs typeface="Calibri" pitchFamily="34" charset="0"/>
              </a:rPr>
              <a:t>7. Potential for links to electronic source material</a:t>
            </a:r>
            <a:endParaRPr lang="en-CA" sz="2800" dirty="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heckerboard(across)">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checkerboard(across)">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heckerboard(across)">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checkerboard(across)">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checkerboard(across)">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Lucida Handwriting" pitchFamily="66" charset="0"/>
              </a:rPr>
              <a:t>Why we Disagree:</a:t>
            </a:r>
            <a:endParaRPr lang="en-CA" dirty="0">
              <a:latin typeface="Lucida Handwriting" pitchFamily="66" charset="0"/>
            </a:endParaRPr>
          </a:p>
        </p:txBody>
      </p:sp>
      <p:sp>
        <p:nvSpPr>
          <p:cNvPr id="3" name="Content Placeholder 2"/>
          <p:cNvSpPr>
            <a:spLocks noGrp="1"/>
          </p:cNvSpPr>
          <p:nvPr>
            <p:ph idx="1"/>
          </p:nvPr>
        </p:nvSpPr>
        <p:spPr/>
        <p:txBody>
          <a:bodyPr/>
          <a:lstStyle/>
          <a:p>
            <a:r>
              <a:rPr lang="en-CA" dirty="0" smtClean="0"/>
              <a:t>Cursive adds a personal touch to writing (how else will we be able to fill out paperwork or sign a legal document ?)</a:t>
            </a:r>
          </a:p>
          <a:p>
            <a:r>
              <a:rPr lang="en-CA" dirty="0" smtClean="0"/>
              <a:t>Cursive helps to improve/ practice fine motor skills.</a:t>
            </a:r>
          </a:p>
          <a:p>
            <a:endParaRPr lang="en-CA" dirty="0"/>
          </a:p>
        </p:txBody>
      </p:sp>
      <p:pic>
        <p:nvPicPr>
          <p:cNvPr id="4" name="Picture 3" descr="cheque.jpg"/>
          <p:cNvPicPr>
            <a:picLocks noChangeAspect="1"/>
          </p:cNvPicPr>
          <p:nvPr/>
        </p:nvPicPr>
        <p:blipFill>
          <a:blip r:embed="rId2" cstate="print"/>
          <a:stretch>
            <a:fillRect/>
          </a:stretch>
        </p:blipFill>
        <p:spPr>
          <a:xfrm>
            <a:off x="2756472" y="4246146"/>
            <a:ext cx="3399704" cy="206317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xit" presetSubtype="4" fill="hold" nodeType="clickEffect">
                                  <p:stCondLst>
                                    <p:cond delay="0"/>
                                  </p:stCondLst>
                                  <p:childTnLst>
                                    <p:anim calcmode="lin" valueType="num">
                                      <p:cBhvr additive="base">
                                        <p:cTn id="14" dur="500"/>
                                        <p:tgtEl>
                                          <p:spTgt spid="4"/>
                                        </p:tgtEl>
                                        <p:attrNameLst>
                                          <p:attrName>ppt_x</p:attrName>
                                        </p:attrNameLst>
                                      </p:cBhvr>
                                      <p:tavLst>
                                        <p:tav tm="0">
                                          <p:val>
                                            <p:strVal val="ppt_x"/>
                                          </p:val>
                                        </p:tav>
                                        <p:tav tm="100000">
                                          <p:val>
                                            <p:strVal val="ppt_x"/>
                                          </p:val>
                                        </p:tav>
                                      </p:tavLst>
                                    </p:anim>
                                    <p:anim calcmode="lin" valueType="num">
                                      <p:cBhvr additive="base">
                                        <p:cTn id="15" dur="500"/>
                                        <p:tgtEl>
                                          <p:spTgt spid="4"/>
                                        </p:tgtEl>
                                        <p:attrNameLst>
                                          <p:attrName>ppt_y</p:attrName>
                                        </p:attrNameLst>
                                      </p:cBhvr>
                                      <p:tavLst>
                                        <p:tav tm="0">
                                          <p:val>
                                            <p:strVal val="ppt_y"/>
                                          </p:val>
                                        </p:tav>
                                        <p:tav tm="100000">
                                          <p:val>
                                            <p:strVal val="1+ppt_h/2"/>
                                          </p:val>
                                        </p:tav>
                                      </p:tavLst>
                                    </p:anim>
                                    <p:set>
                                      <p:cBhvr>
                                        <p:cTn id="16" dur="1" fill="hold">
                                          <p:stCondLst>
                                            <p:cond delay="49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9" presetClass="path" presetSubtype="0" accel="50000" decel="50000" fill="hold" nodeType="clickEffect">
                                  <p:stCondLst>
                                    <p:cond delay="0"/>
                                  </p:stCondLst>
                                  <p:childTnLst>
                                    <p:animMotion origin="layout" path="M 0 0  L 0.25 0.33295  E" pathEditMode="relative" ptsTypes="">
                                      <p:cBhvr>
                                        <p:cTn id="20"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Lucida Handwriting" pitchFamily="66" charset="0"/>
              </a:rPr>
              <a:t>Disagree </a:t>
            </a:r>
            <a:r>
              <a:rPr lang="en-CA" dirty="0" err="1" smtClean="0">
                <a:latin typeface="Lucida Handwriting" pitchFamily="66" charset="0"/>
              </a:rPr>
              <a:t>Continuned</a:t>
            </a:r>
            <a:r>
              <a:rPr lang="en-CA" dirty="0" smtClean="0">
                <a:latin typeface="Lucida Handwriting" pitchFamily="66" charset="0"/>
              </a:rPr>
              <a:t>:</a:t>
            </a:r>
            <a:endParaRPr lang="en-CA" dirty="0">
              <a:latin typeface="Lucida Handwriting" pitchFamily="66" charset="0"/>
            </a:endParaRPr>
          </a:p>
        </p:txBody>
      </p:sp>
      <p:sp>
        <p:nvSpPr>
          <p:cNvPr id="3" name="Content Placeholder 2"/>
          <p:cNvSpPr>
            <a:spLocks noGrp="1"/>
          </p:cNvSpPr>
          <p:nvPr>
            <p:ph idx="1"/>
          </p:nvPr>
        </p:nvSpPr>
        <p:spPr/>
        <p:txBody>
          <a:bodyPr>
            <a:normAutofit/>
          </a:bodyPr>
          <a:lstStyle/>
          <a:p>
            <a:r>
              <a:rPr lang="en-CA" sz="3600" dirty="0" smtClean="0">
                <a:latin typeface="Calibri" pitchFamily="34" charset="0"/>
                <a:cs typeface="Calibri" pitchFamily="34" charset="0"/>
              </a:rPr>
              <a:t>Bruner (2011) states: “</a:t>
            </a:r>
            <a:r>
              <a:rPr lang="en-CA" sz="3600" dirty="0" smtClean="0"/>
              <a:t>Cursive writing flows from left to right.  It is impossible to write backwards in cursive.  Is it a co-incidence that reading also flows from left to right?  Cursive writing helps children train their eyes and brains to be better and faster readers.”</a:t>
            </a:r>
            <a:endParaRPr lang="en-CA" sz="36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0648"/>
            <a:ext cx="7772400" cy="1165816"/>
          </a:xfrm>
        </p:spPr>
        <p:txBody>
          <a:bodyPr/>
          <a:lstStyle/>
          <a:p>
            <a:r>
              <a:rPr lang="en-CA" sz="3200" dirty="0" smtClean="0">
                <a:latin typeface="Lucida Handwriting" pitchFamily="66" charset="0"/>
              </a:rPr>
              <a:t> </a:t>
            </a:r>
            <a:r>
              <a:rPr lang="en-CA" sz="3000" dirty="0" smtClean="0">
                <a:latin typeface="Lucida Handwriting" pitchFamily="66" charset="0"/>
              </a:rPr>
              <a:t>What would be the impact of this decision on elementary children and curriculum? </a:t>
            </a:r>
            <a:endParaRPr lang="en-CA" sz="3000" dirty="0">
              <a:latin typeface="Lucida Handwriting" pitchFamily="66" charset="0"/>
            </a:endParaRPr>
          </a:p>
        </p:txBody>
      </p:sp>
      <p:sp>
        <p:nvSpPr>
          <p:cNvPr id="3" name="Content Placeholder 2"/>
          <p:cNvSpPr>
            <a:spLocks noGrp="1"/>
          </p:cNvSpPr>
          <p:nvPr>
            <p:ph idx="1"/>
          </p:nvPr>
        </p:nvSpPr>
        <p:spPr/>
        <p:txBody>
          <a:bodyPr/>
          <a:lstStyle/>
          <a:p>
            <a:r>
              <a:rPr lang="en-CA" dirty="0" smtClean="0"/>
              <a:t>Results are mixed</a:t>
            </a:r>
          </a:p>
          <a:p>
            <a:r>
              <a:rPr lang="en-CA" dirty="0" smtClean="0"/>
              <a:t>Research shows that word processing only improves writing if it is used in the context of good writing instruction and if students have enough time to learn word processing procedures before the study begins. </a:t>
            </a:r>
          </a:p>
          <a:p>
            <a:r>
              <a:rPr lang="en-CA" dirty="0" smtClean="0"/>
              <a:t>Allows for continuous revision through out the writing process, rather than the traditional draft copy</a:t>
            </a: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Lucida Handwriting" pitchFamily="66" charset="0"/>
              </a:rPr>
              <a:t>Issues for Educators </a:t>
            </a:r>
            <a:endParaRPr lang="en-US" dirty="0">
              <a:latin typeface="Lucida Handwriting" pitchFamily="66" charset="0"/>
            </a:endParaRPr>
          </a:p>
        </p:txBody>
      </p:sp>
      <p:sp>
        <p:nvSpPr>
          <p:cNvPr id="3" name="Content Placeholder 2"/>
          <p:cNvSpPr>
            <a:spLocks noGrp="1"/>
          </p:cNvSpPr>
          <p:nvPr>
            <p:ph idx="1"/>
          </p:nvPr>
        </p:nvSpPr>
        <p:spPr/>
        <p:txBody>
          <a:bodyPr>
            <a:normAutofit/>
          </a:bodyPr>
          <a:lstStyle/>
          <a:p>
            <a:r>
              <a:rPr lang="en-US" dirty="0" smtClean="0"/>
              <a:t>Questions about what age students should start word processing</a:t>
            </a:r>
          </a:p>
          <a:p>
            <a:pPr lvl="1"/>
            <a:r>
              <a:rPr lang="en-US" dirty="0" smtClean="0"/>
              <a:t>Freeing students of physical constraints vs. development of fine-motor skills</a:t>
            </a:r>
          </a:p>
          <a:p>
            <a:r>
              <a:rPr lang="en-US" dirty="0" smtClean="0"/>
              <a:t>Necessity to teach keyboarding skills</a:t>
            </a:r>
          </a:p>
          <a:p>
            <a:pPr lvl="1"/>
            <a:r>
              <a:rPr lang="en-US" dirty="0" smtClean="0"/>
              <a:t>10-figner typing vs. picking up skills on their own</a:t>
            </a:r>
          </a:p>
          <a:p>
            <a:r>
              <a:rPr lang="en-US" dirty="0" smtClean="0"/>
              <a:t>Effects of word processing on handwriting</a:t>
            </a:r>
          </a:p>
          <a:p>
            <a:pPr lvl="1"/>
            <a:r>
              <a:rPr lang="en-US" dirty="0" smtClean="0"/>
              <a:t>Handwriting isn’t what it used to be due to infrequent practice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Impact on assessment</a:t>
            </a:r>
          </a:p>
          <a:p>
            <a:pPr lvl="1"/>
            <a:r>
              <a:rPr lang="en-US" dirty="0" smtClean="0"/>
              <a:t>Assessment of word-processed compositions vs. handwritten compositions</a:t>
            </a:r>
          </a:p>
          <a:p>
            <a:pPr lvl="1"/>
            <a:r>
              <a:rPr lang="en-US" dirty="0" smtClean="0"/>
              <a:t>Educational organizations must provide guidelines and special training must be included </a:t>
            </a:r>
          </a:p>
          <a:p>
            <a:pPr lvl="1"/>
            <a:endParaRPr lang="en-US" dirty="0" smtClean="0"/>
          </a:p>
          <a:p>
            <a:r>
              <a:rPr lang="en-US" dirty="0" smtClean="0"/>
              <a:t>Problems with inadvertent errors</a:t>
            </a:r>
          </a:p>
          <a:p>
            <a:pPr lvl="1"/>
            <a:r>
              <a:rPr lang="en-US" dirty="0" smtClean="0"/>
              <a:t>Auto correct – leads to typos that interfere with intended meaning</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236</TotalTime>
  <Words>613</Words>
  <Application>Microsoft Office PowerPoint</Application>
  <PresentationFormat>On-screen Show (4:3)</PresentationFormat>
  <Paragraphs>54</Paragraphs>
  <Slides>12</Slides>
  <Notes>0</Notes>
  <HiddenSlides>0</HiddenSlides>
  <MMClips>2</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Metro</vt:lpstr>
      <vt:lpstr>Cursive Writing vs. Word Processing: Should We Eliminate Cursive to Prepare Our Students for the 21st Century ?  </vt:lpstr>
      <vt:lpstr>Chapter 4, Question 1</vt:lpstr>
      <vt:lpstr>Why We Agree with Dr. Graham:</vt:lpstr>
      <vt:lpstr>Graham’s (2008) Reasons (Agree Continued):</vt:lpstr>
      <vt:lpstr>Why we Disagree:</vt:lpstr>
      <vt:lpstr>Disagree Continuned:</vt:lpstr>
      <vt:lpstr> What would be the impact of this decision on elementary children and curriculum? </vt:lpstr>
      <vt:lpstr>Issues for Educators </vt:lpstr>
      <vt:lpstr>Slide 9</vt:lpstr>
      <vt:lpstr>Benefits to Elementary</vt:lpstr>
      <vt:lpstr>Slide 11</vt:lpstr>
      <vt:lpstr>Bibliography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Case for or Curse of Cursive: Should</dc:title>
  <dc:creator>sugarbutt</dc:creator>
  <cp:lastModifiedBy>Province of NS</cp:lastModifiedBy>
  <cp:revision>25</cp:revision>
  <dcterms:created xsi:type="dcterms:W3CDTF">2012-07-05T22:50:37Z</dcterms:created>
  <dcterms:modified xsi:type="dcterms:W3CDTF">2012-07-09T13:17:54Z</dcterms:modified>
</cp:coreProperties>
</file>